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0"/>
  </p:notesMasterIdLst>
  <p:sldIdLst>
    <p:sldId id="262" r:id="rId5"/>
    <p:sldId id="263" r:id="rId6"/>
    <p:sldId id="264" r:id="rId7"/>
    <p:sldId id="265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03BAEB-8036-4ADA-95A3-12DEF6D2D27F}" v="5" dt="2025-01-15T14:08:54.8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973" autoAdjust="0"/>
  </p:normalViewPr>
  <p:slideViewPr>
    <p:cSldViewPr snapToGrid="0">
      <p:cViewPr varScale="1">
        <p:scale>
          <a:sx n="80" d="100"/>
          <a:sy n="80" d="100"/>
        </p:scale>
        <p:origin x="60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s Z" userId="d442570c-575d-4cc3-9f10-e8a6e6c50c58" providerId="ADAL" clId="{EE03BAEB-8036-4ADA-95A3-12DEF6D2D27F}"/>
    <pc:docChg chg="modSld">
      <pc:chgData name="Adams Z" userId="d442570c-575d-4cc3-9f10-e8a6e6c50c58" providerId="ADAL" clId="{EE03BAEB-8036-4ADA-95A3-12DEF6D2D27F}" dt="2025-01-15T14:09:29.474" v="60" actId="20577"/>
      <pc:docMkLst>
        <pc:docMk/>
      </pc:docMkLst>
      <pc:sldChg chg="modNotesTx">
        <pc:chgData name="Adams Z" userId="d442570c-575d-4cc3-9f10-e8a6e6c50c58" providerId="ADAL" clId="{EE03BAEB-8036-4ADA-95A3-12DEF6D2D27F}" dt="2025-01-15T14:09:09.908" v="56" actId="20577"/>
        <pc:sldMkLst>
          <pc:docMk/>
          <pc:sldMk cId="0" sldId="260"/>
        </pc:sldMkLst>
      </pc:sldChg>
      <pc:sldChg chg="modNotesTx">
        <pc:chgData name="Adams Z" userId="d442570c-575d-4cc3-9f10-e8a6e6c50c58" providerId="ADAL" clId="{EE03BAEB-8036-4ADA-95A3-12DEF6D2D27F}" dt="2025-01-15T14:09:29.474" v="60" actId="20577"/>
        <pc:sldMkLst>
          <pc:docMk/>
          <pc:sldMk cId="0" sldId="262"/>
        </pc:sldMkLst>
      </pc:sldChg>
      <pc:sldChg chg="modNotesTx">
        <pc:chgData name="Adams Z" userId="d442570c-575d-4cc3-9f10-e8a6e6c50c58" providerId="ADAL" clId="{EE03BAEB-8036-4ADA-95A3-12DEF6D2D27F}" dt="2025-01-15T14:09:24.995" v="59" actId="20577"/>
        <pc:sldMkLst>
          <pc:docMk/>
          <pc:sldMk cId="0" sldId="263"/>
        </pc:sldMkLst>
      </pc:sldChg>
      <pc:sldChg chg="modNotesTx">
        <pc:chgData name="Adams Z" userId="d442570c-575d-4cc3-9f10-e8a6e6c50c58" providerId="ADAL" clId="{EE03BAEB-8036-4ADA-95A3-12DEF6D2D27F}" dt="2025-01-15T14:09:20.089" v="58" actId="20577"/>
        <pc:sldMkLst>
          <pc:docMk/>
          <pc:sldMk cId="0" sldId="264"/>
        </pc:sldMkLst>
      </pc:sldChg>
      <pc:sldChg chg="modNotesTx">
        <pc:chgData name="Adams Z" userId="d442570c-575d-4cc3-9f10-e8a6e6c50c58" providerId="ADAL" clId="{EE03BAEB-8036-4ADA-95A3-12DEF6D2D27F}" dt="2025-01-15T14:09:16.117" v="57" actId="20577"/>
        <pc:sldMkLst>
          <pc:docMk/>
          <pc:sldMk cId="0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BE197-BD01-4A98-9CA0-EE33ABBB2C3D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5942E-C93A-4C55-8FF2-9B99088ED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943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5942E-C93A-4C55-8FF2-9B99088EDB3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65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5942E-C93A-4C55-8FF2-9B99088EDB3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894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5942E-C93A-4C55-8FF2-9B99088EDB3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49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5942E-C93A-4C55-8FF2-9B99088EDB3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5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5942E-C93A-4C55-8FF2-9B99088EDB3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968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43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7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28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5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2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29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36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56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6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7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43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7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3802" y="1391454"/>
            <a:ext cx="3467715" cy="3125568"/>
            <a:chOff x="0" y="0"/>
            <a:chExt cx="6935430" cy="6251136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6935430" cy="3543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696"/>
                </a:lnSpc>
              </a:pPr>
              <a:r>
                <a:rPr lang="en-US" sz="3914" b="1">
                  <a:solidFill>
                    <a:srgbClr val="2A2E30"/>
                  </a:solidFill>
                  <a:latin typeface="Martel Heavy"/>
                  <a:ea typeface="Martel Heavy"/>
                  <a:cs typeface="Martel Heavy"/>
                  <a:sym typeface="Martel Heavy"/>
                </a:rPr>
                <a:t>GCSE ENGLISH LITERATURE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096700"/>
              <a:ext cx="6935430" cy="2154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844"/>
                </a:lnSpc>
              </a:pPr>
              <a:r>
                <a:rPr lang="en-US" sz="2369" b="1" spc="118" dirty="0">
                  <a:solidFill>
                    <a:srgbClr val="2A2E30"/>
                  </a:solidFill>
                  <a:latin typeface="Assistant Semi-Bold"/>
                  <a:ea typeface="Assistant Semi-Bold"/>
                  <a:cs typeface="Assistant Semi-Bold"/>
                  <a:sym typeface="Assistant Semi-Bold"/>
                </a:rPr>
                <a:t>WHY STUDY ENGLISH LITERATURE?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889480" y="390684"/>
            <a:ext cx="597230" cy="928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800"/>
              </a:lnSpc>
            </a:pPr>
            <a:r>
              <a:rPr lang="en-US" sz="3600" b="1" spc="117" dirty="0">
                <a:solidFill>
                  <a:srgbClr val="2A2E30"/>
                </a:solidFill>
                <a:latin typeface="Assistant Semi-Bold"/>
                <a:ea typeface="Assistant Semi-Bold"/>
                <a:cs typeface="Assistant Semi-Bold"/>
                <a:sym typeface="Assistant Semi-Bold"/>
              </a:rPr>
              <a:t>01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3862247" y="1288115"/>
            <a:ext cx="7391244" cy="923330"/>
            <a:chOff x="0" y="-333226"/>
            <a:chExt cx="11355640" cy="1846663"/>
          </a:xfrm>
        </p:grpSpPr>
        <p:sp>
          <p:nvSpPr>
            <p:cNvPr id="9" name="TextBox 9"/>
            <p:cNvSpPr txBox="1"/>
            <p:nvPr/>
          </p:nvSpPr>
          <p:spPr>
            <a:xfrm>
              <a:off x="1215133" y="-333226"/>
              <a:ext cx="10140507" cy="18466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/>
              <a:r>
                <a:rPr lang="en-US" sz="2000" spc="12" dirty="0">
                  <a:solidFill>
                    <a:srgbClr val="2A2E30"/>
                  </a:solidFill>
                  <a:latin typeface="Assistant"/>
                  <a:ea typeface="Assistant"/>
                  <a:cs typeface="Assistant"/>
                  <a:sym typeface="Assistant"/>
                </a:rPr>
                <a:t>Enhance Communication Skills: Reading and discussing literature improves both written and verbal communication by expanding vocabulary and refining expression.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890232" cy="1466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800"/>
                </a:lnSpc>
              </a:pPr>
              <a:r>
                <a:rPr lang="en-US" sz="3600" b="1" spc="117" dirty="0">
                  <a:solidFill>
                    <a:srgbClr val="2A2E30"/>
                  </a:solidFill>
                  <a:latin typeface="Assistant Semi-Bold"/>
                  <a:ea typeface="Assistant Semi-Bold"/>
                  <a:cs typeface="Assistant Semi-Bold"/>
                  <a:sym typeface="Assistant Semi-Bold"/>
                </a:rPr>
                <a:t>02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889480" y="2538210"/>
            <a:ext cx="7978631" cy="923330"/>
            <a:chOff x="0" y="-321443"/>
            <a:chExt cx="12258081" cy="1846663"/>
          </a:xfrm>
        </p:grpSpPr>
        <p:sp>
          <p:nvSpPr>
            <p:cNvPr id="12" name="TextBox 12"/>
            <p:cNvSpPr txBox="1"/>
            <p:nvPr/>
          </p:nvSpPr>
          <p:spPr>
            <a:xfrm>
              <a:off x="1171619" y="-321443"/>
              <a:ext cx="11086462" cy="18466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/>
              <a:r>
                <a:rPr lang="en-US" sz="2000" spc="12" dirty="0">
                  <a:solidFill>
                    <a:srgbClr val="2A2E30"/>
                  </a:solidFill>
                  <a:latin typeface="Assistant"/>
                  <a:ea typeface="Assistant"/>
                  <a:cs typeface="Assistant"/>
                  <a:sym typeface="Assistant"/>
                </a:rPr>
                <a:t>Cultural Awareness: Literature introduces us to different cultures, histories, and worldviews, fostering empathy and global understanding.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890232" cy="1466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800"/>
                </a:lnSpc>
              </a:pPr>
              <a:r>
                <a:rPr lang="en-US" sz="3600" b="1" spc="117" dirty="0">
                  <a:solidFill>
                    <a:srgbClr val="2A2E30"/>
                  </a:solidFill>
                  <a:latin typeface="Assistant Semi-Bold"/>
                  <a:ea typeface="Assistant Semi-Bold"/>
                  <a:cs typeface="Assistant Semi-Bold"/>
                  <a:sym typeface="Assistant Semi-Bold"/>
                </a:rPr>
                <a:t>03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914246" y="3714410"/>
            <a:ext cx="7937582" cy="923330"/>
            <a:chOff x="-2936098" y="-548933"/>
            <a:chExt cx="14168071" cy="1846663"/>
          </a:xfrm>
        </p:grpSpPr>
        <p:sp>
          <p:nvSpPr>
            <p:cNvPr id="15" name="TextBox 15"/>
            <p:cNvSpPr txBox="1"/>
            <p:nvPr/>
          </p:nvSpPr>
          <p:spPr>
            <a:xfrm>
              <a:off x="-1590064" y="-548933"/>
              <a:ext cx="12822037" cy="18466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/>
              <a:r>
                <a:rPr lang="en-US" sz="2000" spc="12" dirty="0">
                  <a:solidFill>
                    <a:srgbClr val="2A2E30"/>
                  </a:solidFill>
                  <a:latin typeface="Assistant"/>
                  <a:ea typeface="Assistant"/>
                  <a:cs typeface="Assistant"/>
                  <a:sym typeface="Assistant"/>
                </a:rPr>
                <a:t>Explore Human Nature: Through characters, stories, and themes, literature helps us explore the depths of human emotions, behaviors, and experiences.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-2936098" y="0"/>
              <a:ext cx="3826330" cy="7487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>
                <a:lnSpc>
                  <a:spcPts val="2800"/>
                </a:lnSpc>
              </a:pPr>
              <a:r>
                <a:rPr lang="en-US" sz="3600" b="1" spc="117" dirty="0">
                  <a:solidFill>
                    <a:srgbClr val="2A2E30"/>
                  </a:solidFill>
                  <a:latin typeface="Assistant Semi-Bold"/>
                  <a:ea typeface="Assistant Semi-Bold"/>
                  <a:cs typeface="Assistant Semi-Bold"/>
                  <a:sym typeface="Assistant Semi-Bold"/>
                </a:rPr>
                <a:t>04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918893" y="4821626"/>
            <a:ext cx="7866841" cy="1021238"/>
            <a:chOff x="0" y="132102"/>
            <a:chExt cx="9209837" cy="2042477"/>
          </a:xfrm>
        </p:grpSpPr>
        <p:sp>
          <p:nvSpPr>
            <p:cNvPr id="18" name="TextBox 18"/>
            <p:cNvSpPr txBox="1"/>
            <p:nvPr/>
          </p:nvSpPr>
          <p:spPr>
            <a:xfrm>
              <a:off x="877406" y="132102"/>
              <a:ext cx="8332431" cy="18466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/>
              <a:r>
                <a:rPr lang="en-US" sz="2000" spc="12" dirty="0">
                  <a:solidFill>
                    <a:srgbClr val="2A2E30"/>
                  </a:solidFill>
                  <a:latin typeface="Assistant"/>
                  <a:ea typeface="Assistant"/>
                  <a:cs typeface="Assistant"/>
                  <a:sym typeface="Assistant"/>
                </a:rPr>
                <a:t>Stimulate Creativity and Imagination: Literature encourages creative thinking, sparking new ideas and helping us see the world from fresh angles.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707636"/>
              <a:ext cx="890232" cy="14669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800"/>
                </a:lnSpc>
              </a:pPr>
              <a:r>
                <a:rPr lang="en-US" sz="3600" b="1" spc="117" dirty="0">
                  <a:solidFill>
                    <a:srgbClr val="2A2E30"/>
                  </a:solidFill>
                  <a:latin typeface="Assistant Semi-Bold"/>
                  <a:ea typeface="Assistant Semi-Bold"/>
                  <a:cs typeface="Assistant Semi-Bold"/>
                  <a:sym typeface="Assistant Semi-Bold"/>
                </a:rPr>
                <a:t>05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918893" y="5925424"/>
            <a:ext cx="7830586" cy="923330"/>
            <a:chOff x="32379" y="257912"/>
            <a:chExt cx="9261748" cy="1846663"/>
          </a:xfrm>
        </p:grpSpPr>
        <p:sp>
          <p:nvSpPr>
            <p:cNvPr id="21" name="TextBox 21"/>
            <p:cNvSpPr txBox="1"/>
            <p:nvPr/>
          </p:nvSpPr>
          <p:spPr>
            <a:xfrm>
              <a:off x="961697" y="257912"/>
              <a:ext cx="8332430" cy="18466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/>
              <a:r>
                <a:rPr lang="en-US" sz="2000" spc="12" dirty="0">
                  <a:solidFill>
                    <a:srgbClr val="2A2E30"/>
                  </a:solidFill>
                  <a:latin typeface="Assistant"/>
                  <a:ea typeface="Assistant"/>
                  <a:cs typeface="Assistant"/>
                  <a:sym typeface="Assistant"/>
                </a:rPr>
                <a:t>Enjoyment and Escape: Engaging with literature can be fun, offering entertainment, relaxation, and an escape into different worlds.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32379" y="637631"/>
              <a:ext cx="890232" cy="1466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800"/>
                </a:lnSpc>
              </a:pPr>
              <a:r>
                <a:rPr lang="en-US" sz="3600" b="1" spc="117" dirty="0">
                  <a:solidFill>
                    <a:srgbClr val="2A2E30"/>
                  </a:solidFill>
                  <a:latin typeface="Assistant Semi-Bold"/>
                  <a:ea typeface="Assistant Semi-Bold"/>
                  <a:cs typeface="Assistant Semi-Bold"/>
                  <a:sym typeface="Assistant Semi-Bold"/>
                </a:rPr>
                <a:t>06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47B5C28-7E30-0D5E-48CB-18E693FAFA96}"/>
              </a:ext>
            </a:extLst>
          </p:cNvPr>
          <p:cNvSpPr txBox="1"/>
          <p:nvPr/>
        </p:nvSpPr>
        <p:spPr>
          <a:xfrm>
            <a:off x="4566266" y="254937"/>
            <a:ext cx="75096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/>
            <a:r>
              <a:rPr lang="en-US" sz="2000" spc="12" dirty="0">
                <a:solidFill>
                  <a:srgbClr val="2A2E30"/>
                </a:solidFill>
                <a:latin typeface="Assistant"/>
                <a:ea typeface="Assistant"/>
                <a:cs typeface="Assistant"/>
                <a:sym typeface="Assistant"/>
              </a:rPr>
              <a:t>Develop Critical Thinking: Literature challenges us to think deeply, </a:t>
            </a:r>
            <a:r>
              <a:rPr lang="en-US" sz="2000" spc="12" dirty="0" err="1">
                <a:solidFill>
                  <a:srgbClr val="2A2E30"/>
                </a:solidFill>
                <a:latin typeface="Assistant"/>
                <a:ea typeface="Assistant"/>
                <a:cs typeface="Assistant"/>
                <a:sym typeface="Assistant"/>
              </a:rPr>
              <a:t>analyse</a:t>
            </a:r>
            <a:r>
              <a:rPr lang="en-US" sz="2000" spc="12" dirty="0">
                <a:solidFill>
                  <a:srgbClr val="2A2E30"/>
                </a:solidFill>
                <a:latin typeface="Assistant"/>
                <a:ea typeface="Assistant"/>
                <a:cs typeface="Assistant"/>
                <a:sym typeface="Assistant"/>
              </a:rPr>
              <a:t> different perspectives, and engage with complex ideas.</a:t>
            </a:r>
          </a:p>
        </p:txBody>
      </p:sp>
      <p:pic>
        <p:nvPicPr>
          <p:cNvPr id="5" name="Slide 1">
            <a:hlinkClick r:id="" action="ppaction://media"/>
            <a:extLst>
              <a:ext uri="{FF2B5EF4-FFF2-40B4-BE49-F238E27FC236}">
                <a16:creationId xmlns:a16="http://schemas.microsoft.com/office/drawing/2014/main" id="{F4673BBB-7BDD-A30B-EEC2-D943CFD4B5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4569" y="919639"/>
            <a:ext cx="5022850" cy="1466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858"/>
              </a:lnSpc>
            </a:pPr>
            <a:r>
              <a:rPr lang="en-US" sz="4881" b="1">
                <a:solidFill>
                  <a:srgbClr val="2A2E30"/>
                </a:solidFill>
                <a:latin typeface="Martel Heavy"/>
                <a:ea typeface="Martel Heavy"/>
                <a:cs typeface="Martel Heavy"/>
                <a:sym typeface="Martel Heavy"/>
              </a:rPr>
              <a:t>Knowledge and Understanding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94568" y="2864061"/>
            <a:ext cx="2511426" cy="3993939"/>
            <a:chOff x="-2" y="9525"/>
            <a:chExt cx="5022852" cy="6053462"/>
          </a:xfrm>
        </p:grpSpPr>
        <p:sp>
          <p:nvSpPr>
            <p:cNvPr id="4" name="TextBox 4"/>
            <p:cNvSpPr txBox="1"/>
            <p:nvPr/>
          </p:nvSpPr>
          <p:spPr>
            <a:xfrm>
              <a:off x="-2" y="2331104"/>
              <a:ext cx="5022850" cy="3731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85002" lvl="1" indent="-142501" defTabSz="609630">
                <a:spcBef>
                  <a:spcPct val="0"/>
                </a:spcBef>
                <a:buFont typeface="Arial"/>
                <a:buChar char="•"/>
              </a:pPr>
              <a:r>
                <a:rPr lang="en-US" sz="2000" spc="19" dirty="0">
                  <a:solidFill>
                    <a:srgbClr val="2A2E30"/>
                  </a:solidFill>
                  <a:latin typeface="Assistant"/>
                  <a:ea typeface="Assistant"/>
                  <a:cs typeface="Assistant"/>
                  <a:sym typeface="Assistant"/>
                </a:rPr>
                <a:t>Understanding of plot, character, theme, and context</a:t>
              </a:r>
            </a:p>
            <a:p>
              <a:pPr marL="285002" lvl="1" indent="-142501" defTabSz="609630">
                <a:spcBef>
                  <a:spcPct val="0"/>
                </a:spcBef>
                <a:buFont typeface="Arial"/>
                <a:buChar char="•"/>
              </a:pPr>
              <a:r>
                <a:rPr lang="en-US" sz="2000" spc="19" dirty="0">
                  <a:solidFill>
                    <a:srgbClr val="2A2E30"/>
                  </a:solidFill>
                  <a:latin typeface="Assistant"/>
                  <a:ea typeface="Assistant"/>
                  <a:cs typeface="Assistant"/>
                  <a:sym typeface="Assistant"/>
                </a:rPr>
                <a:t>Evaluating the writer’s methods (vocabulary, structure, language features, etc.)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119029"/>
              <a:ext cx="5022850" cy="13929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800"/>
                </a:lnSpc>
              </a:pPr>
              <a:r>
                <a:rPr lang="en-US" sz="2333" b="1" spc="117">
                  <a:solidFill>
                    <a:srgbClr val="2A2E30"/>
                  </a:solidFill>
                  <a:latin typeface="Assistant Semi-Bold"/>
                  <a:ea typeface="Assistant Semi-Bold"/>
                  <a:cs typeface="Assistant Semi-Bold"/>
                  <a:sym typeface="Assistant Semi-Bold"/>
                </a:rPr>
                <a:t>READING SKILLS: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525"/>
              <a:ext cx="5022850" cy="13497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5600"/>
                </a:lnSpc>
              </a:pPr>
              <a:r>
                <a:rPr lang="en-US" sz="4666" b="1" spc="233">
                  <a:solidFill>
                    <a:srgbClr val="2A2E30"/>
                  </a:solidFill>
                  <a:latin typeface="Assistant Semi-Bold"/>
                  <a:ea typeface="Assistant Semi-Bold"/>
                  <a:cs typeface="Assistant Semi-Bold"/>
                  <a:sym typeface="Assistant Semi-Bold"/>
                </a:rPr>
                <a:t>01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761706" y="2864062"/>
            <a:ext cx="2590007" cy="3157363"/>
            <a:chOff x="-157164" y="9525"/>
            <a:chExt cx="5180014" cy="3716446"/>
          </a:xfrm>
        </p:grpSpPr>
        <p:sp>
          <p:nvSpPr>
            <p:cNvPr id="8" name="TextBox 8"/>
            <p:cNvSpPr txBox="1"/>
            <p:nvPr/>
          </p:nvSpPr>
          <p:spPr>
            <a:xfrm>
              <a:off x="-157164" y="1812477"/>
              <a:ext cx="5022850" cy="19134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85002" lvl="1" indent="-142501" defTabSz="609630">
                <a:lnSpc>
                  <a:spcPts val="1847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000" spc="19" dirty="0">
                  <a:solidFill>
                    <a:srgbClr val="2A2E30"/>
                  </a:solidFill>
                  <a:latin typeface="Assistant"/>
                  <a:ea typeface="Assistant"/>
                  <a:cs typeface="Assistant"/>
                  <a:sym typeface="Assistant"/>
                </a:rPr>
                <a:t>Producing clear and coherent responses to literary texts</a:t>
              </a:r>
            </a:p>
            <a:p>
              <a:pPr marL="285002" lvl="1" indent="-142501" defTabSz="609630">
                <a:lnSpc>
                  <a:spcPts val="1847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000" spc="19" dirty="0">
                  <a:solidFill>
                    <a:srgbClr val="2A2E30"/>
                  </a:solidFill>
                  <a:latin typeface="Assistant"/>
                  <a:ea typeface="Assistant"/>
                  <a:cs typeface="Assistant"/>
                  <a:sym typeface="Assistant"/>
                </a:rPr>
                <a:t>Using apt quotations and relevant textual references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4" y="871172"/>
              <a:ext cx="5022850" cy="13929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800"/>
                </a:lnSpc>
              </a:pPr>
              <a:r>
                <a:rPr lang="en-US" sz="2333" b="1" spc="117" dirty="0">
                  <a:solidFill>
                    <a:srgbClr val="2A2E30"/>
                  </a:solidFill>
                  <a:latin typeface="Assistant Semi-Bold"/>
                  <a:ea typeface="Assistant Semi-Bold"/>
                  <a:cs typeface="Assistant Semi-Bold"/>
                  <a:sym typeface="Assistant Semi-Bold"/>
                </a:rPr>
                <a:t>WRITING SKILLS: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525"/>
              <a:ext cx="5022850" cy="13497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5600"/>
                </a:lnSpc>
              </a:pPr>
              <a:r>
                <a:rPr lang="en-US" sz="4666" b="1" spc="233">
                  <a:solidFill>
                    <a:srgbClr val="2A2E30"/>
                  </a:solidFill>
                  <a:latin typeface="Assistant Semi-Bold"/>
                  <a:ea typeface="Assistant Semi-Bold"/>
                  <a:cs typeface="Assistant Semi-Bold"/>
                  <a:sym typeface="Assistant Semi-Bold"/>
                </a:rPr>
                <a:t>02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686006" y="2864062"/>
            <a:ext cx="2511425" cy="3287774"/>
            <a:chOff x="0" y="9525"/>
            <a:chExt cx="5022850" cy="5189216"/>
          </a:xfrm>
        </p:grpSpPr>
        <p:sp>
          <p:nvSpPr>
            <p:cNvPr id="12" name="TextBox 12"/>
            <p:cNvSpPr txBox="1"/>
            <p:nvPr/>
          </p:nvSpPr>
          <p:spPr>
            <a:xfrm>
              <a:off x="0" y="2268605"/>
              <a:ext cx="5022850" cy="29301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85002" lvl="1" indent="-142501" defTabSz="609630">
                <a:lnSpc>
                  <a:spcPts val="1847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000" spc="19" dirty="0">
                  <a:solidFill>
                    <a:srgbClr val="2A2E30"/>
                  </a:solidFill>
                  <a:latin typeface="Assistant"/>
                  <a:ea typeface="Assistant"/>
                  <a:cs typeface="Assistant"/>
                  <a:sym typeface="Assistant"/>
                </a:rPr>
                <a:t>An Inspector Calls, J.B. Priestley</a:t>
              </a:r>
            </a:p>
            <a:p>
              <a:pPr marL="285002" lvl="1" indent="-142501" defTabSz="609630">
                <a:lnSpc>
                  <a:spcPts val="1847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000" spc="19" dirty="0">
                  <a:solidFill>
                    <a:srgbClr val="2A2E30"/>
                  </a:solidFill>
                  <a:latin typeface="Assistant"/>
                  <a:ea typeface="Assistant"/>
                  <a:cs typeface="Assistant"/>
                  <a:sym typeface="Assistant"/>
                </a:rPr>
                <a:t>Macbeth, William Shakespeare</a:t>
              </a:r>
            </a:p>
            <a:p>
              <a:pPr marL="285002" lvl="1" indent="-142501" defTabSz="609630">
                <a:lnSpc>
                  <a:spcPts val="1847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000" spc="19" dirty="0">
                  <a:solidFill>
                    <a:srgbClr val="2A2E30"/>
                  </a:solidFill>
                  <a:latin typeface="Assistant"/>
                  <a:ea typeface="Assistant"/>
                  <a:cs typeface="Assistant"/>
                  <a:sym typeface="Assistant"/>
                </a:rPr>
                <a:t>A Christmas Carol, Charles Dickens</a:t>
              </a:r>
            </a:p>
            <a:p>
              <a:pPr marL="285002" lvl="1" indent="-142501" defTabSz="609630">
                <a:lnSpc>
                  <a:spcPts val="1847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000" spc="19" dirty="0">
                  <a:solidFill>
                    <a:srgbClr val="2A2E30"/>
                  </a:solidFill>
                  <a:latin typeface="Assistant"/>
                  <a:ea typeface="Assistant"/>
                  <a:cs typeface="Assistant"/>
                  <a:sym typeface="Assistant"/>
                </a:rPr>
                <a:t>Power and Conflict Poetry Anthology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165979"/>
              <a:ext cx="5022850" cy="674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800"/>
                </a:lnSpc>
              </a:pPr>
              <a:r>
                <a:rPr lang="en-US" sz="2333" b="1" spc="117" dirty="0">
                  <a:solidFill>
                    <a:srgbClr val="2A2E30"/>
                  </a:solidFill>
                  <a:latin typeface="Assistant Semi-Bold"/>
                  <a:ea typeface="Assistant Semi-Bold"/>
                  <a:cs typeface="Assistant Semi-Bold"/>
                  <a:sym typeface="Assistant Semi-Bold"/>
                </a:rPr>
                <a:t>SET TEXTS: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525"/>
              <a:ext cx="5022850" cy="13497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5600"/>
                </a:lnSpc>
              </a:pPr>
              <a:r>
                <a:rPr lang="en-US" sz="4666" b="1" spc="233">
                  <a:solidFill>
                    <a:srgbClr val="2A2E30"/>
                  </a:solidFill>
                  <a:latin typeface="Assistant Semi-Bold"/>
                  <a:ea typeface="Assistant Semi-Bold"/>
                  <a:cs typeface="Assistant Semi-Bold"/>
                  <a:sym typeface="Assistant Semi-Bold"/>
                </a:rPr>
                <a:t>03</a:t>
              </a:r>
            </a:p>
          </p:txBody>
        </p:sp>
      </p:grpSp>
      <p:pic>
        <p:nvPicPr>
          <p:cNvPr id="15" name="Slide 2">
            <a:hlinkClick r:id="" action="ppaction://media"/>
            <a:extLst>
              <a:ext uri="{FF2B5EF4-FFF2-40B4-BE49-F238E27FC236}">
                <a16:creationId xmlns:a16="http://schemas.microsoft.com/office/drawing/2014/main" id="{F8320F64-3A37-869B-7E5B-D33E81A2C4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5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8058" y="3495667"/>
            <a:ext cx="4118761" cy="1611593"/>
            <a:chOff x="0" y="76200"/>
            <a:chExt cx="8237523" cy="1665550"/>
          </a:xfrm>
        </p:grpSpPr>
        <p:sp>
          <p:nvSpPr>
            <p:cNvPr id="3" name="TextBox 3"/>
            <p:cNvSpPr txBox="1"/>
            <p:nvPr/>
          </p:nvSpPr>
          <p:spPr>
            <a:xfrm>
              <a:off x="0" y="787507"/>
              <a:ext cx="8237523" cy="9542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87879" lvl="1" indent="-143940" defTabSz="609630">
                <a:spcBef>
                  <a:spcPct val="0"/>
                </a:spcBef>
                <a:buFont typeface="Arial"/>
                <a:buChar char="•"/>
              </a:pPr>
              <a:r>
                <a:rPr lang="en-US" sz="2000" spc="19" dirty="0">
                  <a:solidFill>
                    <a:srgbClr val="2A2E30"/>
                  </a:solidFill>
                  <a:latin typeface="Assistant"/>
                  <a:ea typeface="Assistant"/>
                  <a:cs typeface="Assistant"/>
                  <a:sym typeface="Assistant"/>
                </a:rPr>
                <a:t>1 hour 45 minutes</a:t>
              </a:r>
            </a:p>
            <a:p>
              <a:pPr marL="287879" lvl="1" indent="-143940" defTabSz="609630">
                <a:spcBef>
                  <a:spcPct val="0"/>
                </a:spcBef>
                <a:buFont typeface="Arial"/>
                <a:buChar char="•"/>
              </a:pPr>
              <a:r>
                <a:rPr lang="en-US" sz="2000" spc="19" dirty="0">
                  <a:solidFill>
                    <a:srgbClr val="2A2E30"/>
                  </a:solidFill>
                  <a:latin typeface="Assistant"/>
                  <a:ea typeface="Assistant"/>
                  <a:cs typeface="Assistant"/>
                  <a:sym typeface="Assistant"/>
                </a:rPr>
                <a:t>40% of GCSE</a:t>
              </a:r>
            </a:p>
            <a:p>
              <a:pPr marL="287879" lvl="1" indent="-143940" defTabSz="609630">
                <a:spcBef>
                  <a:spcPct val="0"/>
                </a:spcBef>
                <a:buFont typeface="Arial"/>
                <a:buChar char="•"/>
              </a:pPr>
              <a:r>
                <a:rPr lang="en-US" sz="2000" spc="19" dirty="0">
                  <a:solidFill>
                    <a:srgbClr val="2A2E30"/>
                  </a:solidFill>
                  <a:latin typeface="Assistant"/>
                  <a:ea typeface="Assistant"/>
                  <a:cs typeface="Assistant"/>
                  <a:sym typeface="Assistant"/>
                </a:rPr>
                <a:t>Macbeth / A Christmas Carol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76200"/>
              <a:ext cx="8237523" cy="9247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1800"/>
                </a:lnSpc>
                <a:spcBef>
                  <a:spcPct val="0"/>
                </a:spcBef>
              </a:pPr>
              <a:r>
                <a:rPr lang="en-US" sz="2000" b="1" spc="100">
                  <a:solidFill>
                    <a:srgbClr val="2A2E30"/>
                  </a:solidFill>
                  <a:latin typeface="Assistant Semi-Bold"/>
                  <a:ea typeface="Assistant Semi-Bold"/>
                  <a:cs typeface="Assistant Semi-Bold"/>
                  <a:sym typeface="Assistant Semi-Bold"/>
                </a:rPr>
                <a:t>PAPER 1: SHAKESPEARE AND THE 19TH CENTURY NOVEL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069667" y="3537581"/>
            <a:ext cx="3945239" cy="1989700"/>
            <a:chOff x="0" y="76200"/>
            <a:chExt cx="7890477" cy="1849354"/>
          </a:xfrm>
        </p:grpSpPr>
        <p:sp>
          <p:nvSpPr>
            <p:cNvPr id="6" name="TextBox 6"/>
            <p:cNvSpPr txBox="1"/>
            <p:nvPr/>
          </p:nvSpPr>
          <p:spPr>
            <a:xfrm>
              <a:off x="0" y="781286"/>
              <a:ext cx="7890477" cy="11442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87879" lvl="1" indent="-143940" defTabSz="609630">
                <a:spcBef>
                  <a:spcPct val="0"/>
                </a:spcBef>
                <a:buFont typeface="Arial"/>
                <a:buChar char="•"/>
              </a:pPr>
              <a:r>
                <a:rPr lang="en-US" sz="2000" spc="19" dirty="0">
                  <a:solidFill>
                    <a:srgbClr val="2A2E30"/>
                  </a:solidFill>
                  <a:latin typeface="Assistant"/>
                  <a:ea typeface="Assistant"/>
                  <a:cs typeface="Assistant"/>
                  <a:sym typeface="Assistant"/>
                </a:rPr>
                <a:t>2 hours 15 minutes</a:t>
              </a:r>
            </a:p>
            <a:p>
              <a:pPr marL="287879" lvl="1" indent="-143940" defTabSz="609630">
                <a:spcBef>
                  <a:spcPct val="0"/>
                </a:spcBef>
                <a:buFont typeface="Arial"/>
                <a:buChar char="•"/>
              </a:pPr>
              <a:r>
                <a:rPr lang="en-US" sz="2000" spc="19" dirty="0">
                  <a:solidFill>
                    <a:srgbClr val="2A2E30"/>
                  </a:solidFill>
                  <a:latin typeface="Assistant"/>
                  <a:ea typeface="Assistant"/>
                  <a:cs typeface="Assistant"/>
                  <a:sym typeface="Assistant"/>
                </a:rPr>
                <a:t>60% of GCSE</a:t>
              </a:r>
            </a:p>
            <a:p>
              <a:pPr marL="287879" lvl="1" indent="-143940" defTabSz="609630">
                <a:spcBef>
                  <a:spcPct val="0"/>
                </a:spcBef>
                <a:buFont typeface="Arial"/>
                <a:buChar char="•"/>
              </a:pPr>
              <a:r>
                <a:rPr lang="en-US" sz="2000" spc="19" dirty="0">
                  <a:solidFill>
                    <a:srgbClr val="2A2E30"/>
                  </a:solidFill>
                  <a:latin typeface="Assistant"/>
                  <a:ea typeface="Assistant"/>
                  <a:cs typeface="Assistant"/>
                  <a:sym typeface="Assistant"/>
                </a:rPr>
                <a:t>An Inspector Calls / Power and Conflict Poetry/ Unseen Poetry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76200"/>
              <a:ext cx="7890477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1559"/>
                </a:lnSpc>
                <a:spcBef>
                  <a:spcPct val="0"/>
                </a:spcBef>
              </a:pPr>
              <a:r>
                <a:rPr lang="en-US" sz="1733" b="1" spc="86">
                  <a:solidFill>
                    <a:srgbClr val="2A2E30"/>
                  </a:solidFill>
                  <a:latin typeface="Assistant Semi-Bold"/>
                  <a:ea typeface="Assistant Semi-Bold"/>
                  <a:cs typeface="Assistant Semi-Bold"/>
                  <a:sym typeface="Assistant Semi-Bold"/>
                </a:rPr>
                <a:t>PAPER 2: MODERN TEXTS AND POETRY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22867" y="1337855"/>
            <a:ext cx="9220200" cy="618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845"/>
              </a:lnSpc>
              <a:spcBef>
                <a:spcPct val="0"/>
              </a:spcBef>
            </a:pPr>
            <a:r>
              <a:rPr lang="en-US" sz="5383" b="1">
                <a:solidFill>
                  <a:srgbClr val="2A2E30"/>
                </a:solidFill>
                <a:latin typeface="Martel Heavy"/>
                <a:ea typeface="Martel Heavy"/>
                <a:cs typeface="Martel Heavy"/>
                <a:sym typeface="Martel Heavy"/>
              </a:rPr>
              <a:t>Assessment - Two Exams</a:t>
            </a:r>
          </a:p>
        </p:txBody>
      </p:sp>
      <p:sp>
        <p:nvSpPr>
          <p:cNvPr id="9" name="AutoShape 9"/>
          <p:cNvSpPr/>
          <p:nvPr/>
        </p:nvSpPr>
        <p:spPr>
          <a:xfrm flipH="1" flipV="1">
            <a:off x="1018117" y="3500110"/>
            <a:ext cx="6350" cy="2290973"/>
          </a:xfrm>
          <a:prstGeom prst="line">
            <a:avLst/>
          </a:prstGeom>
          <a:ln w="19050" cap="flat">
            <a:solidFill>
              <a:srgbClr val="2A2E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AutoShape 10"/>
          <p:cNvSpPr/>
          <p:nvPr/>
        </p:nvSpPr>
        <p:spPr>
          <a:xfrm flipV="1">
            <a:off x="6604043" y="3500110"/>
            <a:ext cx="0" cy="2290990"/>
          </a:xfrm>
          <a:prstGeom prst="line">
            <a:avLst/>
          </a:prstGeom>
          <a:ln w="19050" cap="flat">
            <a:solidFill>
              <a:srgbClr val="2A2E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Slide 3">
            <a:hlinkClick r:id="" action="ppaction://media"/>
            <a:extLst>
              <a:ext uri="{FF2B5EF4-FFF2-40B4-BE49-F238E27FC236}">
                <a16:creationId xmlns:a16="http://schemas.microsoft.com/office/drawing/2014/main" id="{3E26BBD6-ACFB-5CDC-6138-61A8579066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17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3922" y="100356"/>
            <a:ext cx="12004156" cy="6657289"/>
          </a:xfrm>
          <a:prstGeom prst="rect">
            <a:avLst/>
          </a:prstGeom>
          <a:solidFill>
            <a:srgbClr val="D4EDF4"/>
          </a:solidFill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082800" y="624703"/>
            <a:ext cx="8026400" cy="1324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396"/>
              </a:lnSpc>
              <a:spcBef>
                <a:spcPct val="0"/>
              </a:spcBef>
            </a:pPr>
            <a:r>
              <a:rPr lang="en-US" sz="3854" b="1">
                <a:solidFill>
                  <a:srgbClr val="2A2E30"/>
                </a:solidFill>
                <a:latin typeface="Martel Heavy"/>
                <a:ea typeface="Martel Heavy"/>
                <a:cs typeface="Martel Heavy"/>
                <a:sym typeface="Martel Heavy"/>
              </a:rPr>
              <a:t>What Doing Well in English Literature Can Lead To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92229" y="2473171"/>
            <a:ext cx="2743799" cy="367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091"/>
              </a:lnSpc>
            </a:pPr>
            <a:r>
              <a:rPr lang="en-US" sz="2378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01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92229" y="2940301"/>
            <a:ext cx="2743799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457"/>
              </a:lnSpc>
            </a:pPr>
            <a:r>
              <a:rPr lang="en-US" sz="1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University Admissions: English Literature is highly regarded by universities and can strengthen your application for many courses.</a:t>
            </a:r>
          </a:p>
        </p:txBody>
      </p:sp>
      <p:sp>
        <p:nvSpPr>
          <p:cNvPr id="6" name="AutoShape 6"/>
          <p:cNvSpPr/>
          <p:nvPr/>
        </p:nvSpPr>
        <p:spPr>
          <a:xfrm>
            <a:off x="1392228" y="2420563"/>
            <a:ext cx="2875814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92229" y="4092028"/>
            <a:ext cx="2743799" cy="367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091"/>
              </a:lnSpc>
            </a:pPr>
            <a:r>
              <a:rPr lang="en-US" sz="2378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04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92229" y="4554185"/>
            <a:ext cx="2743799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457"/>
              </a:lnSpc>
            </a:pPr>
            <a:r>
              <a:rPr lang="en-US" sz="1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Creativity and Problem-Solving: Literature helps foster creative thinking and problem-solving, essential for roles in design, marketing, and the arts.</a:t>
            </a:r>
          </a:p>
        </p:txBody>
      </p:sp>
      <p:sp>
        <p:nvSpPr>
          <p:cNvPr id="9" name="AutoShape 9"/>
          <p:cNvSpPr/>
          <p:nvPr/>
        </p:nvSpPr>
        <p:spPr>
          <a:xfrm>
            <a:off x="1392228" y="4036037"/>
            <a:ext cx="2875814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683617" y="2473171"/>
            <a:ext cx="2743799" cy="367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091"/>
              </a:lnSpc>
            </a:pPr>
            <a:r>
              <a:rPr lang="en-US" sz="2378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02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683616" y="2940301"/>
            <a:ext cx="2875814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457"/>
              </a:lnSpc>
            </a:pPr>
            <a:r>
              <a:rPr lang="en-US" sz="1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Career Opportunities: Strong literacy and communication skills open doors in fields like journalism, publishing, law, advertising, teaching, and media.</a:t>
            </a:r>
          </a:p>
        </p:txBody>
      </p:sp>
      <p:sp>
        <p:nvSpPr>
          <p:cNvPr id="12" name="AutoShape 12"/>
          <p:cNvSpPr/>
          <p:nvPr/>
        </p:nvSpPr>
        <p:spPr>
          <a:xfrm>
            <a:off x="4683616" y="2420563"/>
            <a:ext cx="2875814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683617" y="4092028"/>
            <a:ext cx="2743799" cy="367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091"/>
              </a:lnSpc>
            </a:pPr>
            <a:r>
              <a:rPr lang="en-US" sz="2378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05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683617" y="4554185"/>
            <a:ext cx="2743799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457"/>
              </a:lnSpc>
            </a:pPr>
            <a:r>
              <a:rPr lang="en-US" sz="1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Personal Growth: A deeper understanding of literature can enhance your empathy, cultural awareness, and ability to communicate effectively.</a:t>
            </a:r>
          </a:p>
        </p:txBody>
      </p:sp>
      <p:sp>
        <p:nvSpPr>
          <p:cNvPr id="15" name="AutoShape 15"/>
          <p:cNvSpPr/>
          <p:nvPr/>
        </p:nvSpPr>
        <p:spPr>
          <a:xfrm>
            <a:off x="4683616" y="4036037"/>
            <a:ext cx="2875814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923959" y="2473171"/>
            <a:ext cx="2743799" cy="367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091"/>
              </a:lnSpc>
            </a:pPr>
            <a:r>
              <a:rPr lang="en-US" sz="2378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03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923959" y="2940301"/>
            <a:ext cx="2743799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457"/>
              </a:lnSpc>
            </a:pPr>
            <a:r>
              <a:rPr lang="en-US" sz="1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Critical Thinking and Analysis: The skills you develop in literature—evaluating complex ideas and arguments—are valued in many professions.</a:t>
            </a:r>
          </a:p>
        </p:txBody>
      </p:sp>
      <p:sp>
        <p:nvSpPr>
          <p:cNvPr id="18" name="AutoShape 18"/>
          <p:cNvSpPr/>
          <p:nvPr/>
        </p:nvSpPr>
        <p:spPr>
          <a:xfrm>
            <a:off x="7923958" y="2420563"/>
            <a:ext cx="2875814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Slide 4">
            <a:hlinkClick r:id="" action="ppaction://media"/>
            <a:extLst>
              <a:ext uri="{FF2B5EF4-FFF2-40B4-BE49-F238E27FC236}">
                <a16:creationId xmlns:a16="http://schemas.microsoft.com/office/drawing/2014/main" id="{0C80501D-AF51-9E6D-FAE3-5C516460F1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20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798" y="529049"/>
            <a:ext cx="10972405" cy="5799903"/>
            <a:chOff x="0" y="0"/>
            <a:chExt cx="8277467" cy="43753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77467" cy="4375386"/>
            </a:xfrm>
            <a:custGeom>
              <a:avLst/>
              <a:gdLst/>
              <a:ahLst/>
              <a:cxnLst/>
              <a:rect l="l" t="t" r="r" b="b"/>
              <a:pathLst>
                <a:path w="8277467" h="4375386">
                  <a:moveTo>
                    <a:pt x="0" y="0"/>
                  </a:moveTo>
                  <a:lnTo>
                    <a:pt x="0" y="4375386"/>
                  </a:lnTo>
                  <a:lnTo>
                    <a:pt x="8277467" y="4375386"/>
                  </a:lnTo>
                  <a:lnTo>
                    <a:pt x="8277467" y="0"/>
                  </a:lnTo>
                  <a:lnTo>
                    <a:pt x="0" y="0"/>
                  </a:lnTo>
                  <a:close/>
                  <a:moveTo>
                    <a:pt x="8216507" y="4314426"/>
                  </a:moveTo>
                  <a:lnTo>
                    <a:pt x="59690" y="4314426"/>
                  </a:lnTo>
                  <a:lnTo>
                    <a:pt x="59690" y="59690"/>
                  </a:lnTo>
                  <a:lnTo>
                    <a:pt x="8216507" y="59690"/>
                  </a:lnTo>
                  <a:lnTo>
                    <a:pt x="8216507" y="4314426"/>
                  </a:lnTo>
                  <a:close/>
                </a:path>
              </a:pathLst>
            </a:custGeom>
            <a:solidFill>
              <a:srgbClr val="2A2E30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3492385" y="1891328"/>
            <a:ext cx="5207231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172"/>
              </a:lnSpc>
            </a:pPr>
            <a:r>
              <a:rPr lang="en-US" sz="4011" b="1">
                <a:solidFill>
                  <a:srgbClr val="2A2E30"/>
                </a:solidFill>
                <a:latin typeface="Martel Heavy"/>
                <a:ea typeface="Martel Heavy"/>
                <a:cs typeface="Martel Heavy"/>
                <a:sym typeface="Martel Heavy"/>
              </a:rPr>
              <a:t>‘"A room without books is like a body without a soul."</a:t>
            </a:r>
          </a:p>
          <a:p>
            <a:pPr algn="ctr" defTabSz="609630">
              <a:lnSpc>
                <a:spcPts val="4172"/>
              </a:lnSpc>
            </a:pPr>
            <a:r>
              <a:rPr lang="en-US" sz="4011" b="1">
                <a:solidFill>
                  <a:srgbClr val="2A2E30"/>
                </a:solidFill>
                <a:latin typeface="Martel Heavy"/>
                <a:ea typeface="Martel Heavy"/>
                <a:cs typeface="Martel Heavy"/>
                <a:sym typeface="Martel Heavy"/>
              </a:rPr>
              <a:t>— Marcus Tullius Cicero</a:t>
            </a:r>
          </a:p>
        </p:txBody>
      </p:sp>
      <p:pic>
        <p:nvPicPr>
          <p:cNvPr id="5" name="Slide 5">
            <a:hlinkClick r:id="" action="ppaction://media"/>
            <a:extLst>
              <a:ext uri="{FF2B5EF4-FFF2-40B4-BE49-F238E27FC236}">
                <a16:creationId xmlns:a16="http://schemas.microsoft.com/office/drawing/2014/main" id="{92242AFA-4C76-83B9-F410-12A4CD4B94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E418A8E1E4204DA8C87CA85BDD1290" ma:contentTypeVersion="17" ma:contentTypeDescription="Create a new document." ma:contentTypeScope="" ma:versionID="f1d41f88b6a25b014fcdd56b3b7aa12d">
  <xsd:schema xmlns:xsd="http://www.w3.org/2001/XMLSchema" xmlns:xs="http://www.w3.org/2001/XMLSchema" xmlns:p="http://schemas.microsoft.com/office/2006/metadata/properties" xmlns:ns2="ef6311e7-f71d-44ba-9264-dde7a993e387" xmlns:ns3="6d117302-bf02-4d4e-86ed-3db594236075" targetNamespace="http://schemas.microsoft.com/office/2006/metadata/properties" ma:root="true" ma:fieldsID="1fea0adc068c7d1b214b85b261253c48" ns2:_="" ns3:_="">
    <xsd:import namespace="ef6311e7-f71d-44ba-9264-dde7a993e387"/>
    <xsd:import namespace="6d117302-bf02-4d4e-86ed-3db5942360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6311e7-f71d-44ba-9264-dde7a993e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d192491-0356-4cac-a64e-e6bdc7f075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117302-bf02-4d4e-86ed-3db59423607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c4e7c17-6680-43f3-b589-2d09d179ddeb}" ma:internalName="TaxCatchAll" ma:showField="CatchAllData" ma:web="6d117302-bf02-4d4e-86ed-3db5942360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f6311e7-f71d-44ba-9264-dde7a993e387">
      <Terms xmlns="http://schemas.microsoft.com/office/infopath/2007/PartnerControls"/>
    </lcf76f155ced4ddcb4097134ff3c332f>
    <TaxCatchAll xmlns="6d117302-bf02-4d4e-86ed-3db594236075" xsi:nil="true"/>
    <SharedWithUsers xmlns="6d117302-bf02-4d4e-86ed-3db594236075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8B693CC-A718-49E8-AF5A-25EF434073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6311e7-f71d-44ba-9264-dde7a993e387"/>
    <ds:schemaRef ds:uri="6d117302-bf02-4d4e-86ed-3db5942360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BA620A-7E1C-4C61-BF3B-C2831DC4EF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97F25F-C706-4C4E-A551-AD6E072B4AB0}">
  <ds:schemaRefs>
    <ds:schemaRef ds:uri="6d117302-bf02-4d4e-86ed-3db594236075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ef6311e7-f71d-44ba-9264-dde7a993e387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431</Words>
  <Application>Microsoft Office PowerPoint</Application>
  <PresentationFormat>Widescreen</PresentationFormat>
  <Paragraphs>56</Paragraphs>
  <Slides>5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Aptos</vt:lpstr>
      <vt:lpstr>Arial</vt:lpstr>
      <vt:lpstr>Arimo Bold</vt:lpstr>
      <vt:lpstr>Assistant</vt:lpstr>
      <vt:lpstr>Assistant Semi-Bold</vt:lpstr>
      <vt:lpstr>Calibri</vt:lpstr>
      <vt:lpstr>Martel Heavy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Riordan J</dc:creator>
  <cp:lastModifiedBy>Adams Z</cp:lastModifiedBy>
  <cp:revision>16</cp:revision>
  <dcterms:created xsi:type="dcterms:W3CDTF">2021-01-19T12:12:29Z</dcterms:created>
  <dcterms:modified xsi:type="dcterms:W3CDTF">2025-01-15T14:09:33Z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0x01010040E418A8E1E4204DA8C87CA85BDD1290</vt:lpwstr>
  </property>
  <property fmtid="{D5CDD505-2E9C-101B-9397-08002B2CF9AE}" pid="3" name="Order">
    <vt:lpwstr>487900.000000000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